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98" r:id="rId5"/>
    <p:sldId id="317" r:id="rId6"/>
    <p:sldId id="301" r:id="rId7"/>
    <p:sldId id="302" r:id="rId8"/>
    <p:sldId id="319" r:id="rId9"/>
    <p:sldId id="304" r:id="rId10"/>
    <p:sldId id="308" r:id="rId11"/>
    <p:sldId id="303" r:id="rId12"/>
    <p:sldId id="326" r:id="rId13"/>
    <p:sldId id="324" r:id="rId14"/>
    <p:sldId id="305" r:id="rId15"/>
    <p:sldId id="306" r:id="rId16"/>
    <p:sldId id="307" r:id="rId17"/>
    <p:sldId id="309" r:id="rId18"/>
    <p:sldId id="313" r:id="rId19"/>
    <p:sldId id="328" r:id="rId20"/>
    <p:sldId id="311" r:id="rId21"/>
    <p:sldId id="322" r:id="rId22"/>
    <p:sldId id="310" r:id="rId23"/>
    <p:sldId id="323" r:id="rId24"/>
    <p:sldId id="314" r:id="rId25"/>
    <p:sldId id="315" r:id="rId26"/>
    <p:sldId id="329" r:id="rId27"/>
    <p:sldId id="327" r:id="rId28"/>
    <p:sldId id="325" r:id="rId29"/>
    <p:sldId id="330" r:id="rId30"/>
    <p:sldId id="32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2023-11-21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2023-11-21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youtu.be/AxhJcbe0ho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ssetstore.unity.com/packages/audio/sound-fx/&#44199;-essentials-sound-effects-free-22770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ssetstore.unity.com/packages/3d/characters/quarter-view-3d-action-assets-pack-1887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ssetstore.unity.com/packages/3d/props/weapons/free-&#44199;-weapons-19973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ssetstore.unity.com/packages/2d/textures-materials/free-stylized-pbr-textures-pack-11177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ssetstore.unity.com/packages/audio/music/action-&#44199;-music-free-8543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3" y="-6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Human Adventure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algn="r" rtl="0">
              <a:lnSpc>
                <a:spcPct val="100000"/>
              </a:lnSpc>
            </a:pPr>
            <a:r>
              <a:rPr lang="ko-KR" altLang="en-US" sz="1600" dirty="0">
                <a:latin typeface="+mj-ea"/>
                <a:ea typeface="+mj-ea"/>
              </a:rPr>
              <a:t>이름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김인태</a:t>
            </a:r>
            <a:endParaRPr lang="en-US" altLang="ko-KR" sz="1600" dirty="0">
              <a:latin typeface="+mj-ea"/>
              <a:ea typeface="+mj-ea"/>
            </a:endParaRPr>
          </a:p>
          <a:p>
            <a:pPr algn="r" rtl="0">
              <a:lnSpc>
                <a:spcPct val="100000"/>
              </a:lnSpc>
            </a:pPr>
            <a:r>
              <a:rPr lang="en-US" altLang="ko-KR" sz="1200" dirty="0">
                <a:latin typeface="+mj-ea"/>
                <a:ea typeface="+mj-ea"/>
              </a:rPr>
              <a:t>Ver.1</a:t>
            </a: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3C2D1-A3D0-D365-8F75-46ECB055DB7A}"/>
              </a:ext>
            </a:extLst>
          </p:cNvPr>
          <p:cNvSpPr txBox="1"/>
          <p:nvPr/>
        </p:nvSpPr>
        <p:spPr>
          <a:xfrm>
            <a:off x="8176090" y="1991489"/>
            <a:ext cx="336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sng" dirty="0">
                <a:effectLst/>
                <a:latin typeface="-apple-system"/>
                <a:hlinkClick r:id="rId5"/>
              </a:rPr>
              <a:t>https://youtu.be/AxhJcbe0hos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5CFD-2B65-C934-D5DB-E9F579438D9F}"/>
              </a:ext>
            </a:extLst>
          </p:cNvPr>
          <p:cNvSpPr txBox="1"/>
          <p:nvPr/>
        </p:nvSpPr>
        <p:spPr>
          <a:xfrm>
            <a:off x="8172816" y="1621176"/>
            <a:ext cx="172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플레이 영상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6C947-892F-9648-0801-17BD708E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Sound(Effect) 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57458-7AB6-AE1A-77BE-DF352DB8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Unity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en-US" altLang="ko-KR" dirty="0" err="1"/>
              <a:t>leohpaz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Free Asset ‘RPG Essentials Sound Effects - FREE!’</a:t>
            </a:r>
            <a:r>
              <a:rPr lang="ko-KR" altLang="en-US" dirty="0"/>
              <a:t>을 사용하여 적절한 효과음을 배치한다</a:t>
            </a:r>
            <a:r>
              <a:rPr lang="en-US" altLang="ko-KR" dirty="0"/>
              <a:t>.</a:t>
            </a:r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https://assetstore.unity.com/packages/audio/sound-fx/</a:t>
            </a:r>
            <a:r>
              <a:rPr lang="ko-KR" altLang="en-US" sz="1400" dirty="0" err="1">
                <a:hlinkClick r:id="rId2"/>
              </a:rPr>
              <a:t>겧</a:t>
            </a:r>
            <a:r>
              <a:rPr lang="en-US" altLang="ko-KR" sz="1400" dirty="0">
                <a:hlinkClick r:id="rId2"/>
              </a:rPr>
              <a:t>-essentials-sound-effects-free-227708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Asset</a:t>
            </a:r>
            <a:r>
              <a:rPr lang="ko-KR" altLang="en-US" dirty="0"/>
              <a:t>을 사용한 이유 </a:t>
            </a:r>
            <a:r>
              <a:rPr lang="en-US" altLang="ko-KR" dirty="0"/>
              <a:t>: </a:t>
            </a:r>
            <a:r>
              <a:rPr lang="ko-KR" altLang="en-US" dirty="0"/>
              <a:t>적절한 상황에 여러가지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효과음 표현이</a:t>
            </a:r>
            <a:r>
              <a:rPr lang="en-US" altLang="ko-KR" dirty="0"/>
              <a:t> </a:t>
            </a:r>
            <a:r>
              <a:rPr lang="ko-KR" altLang="en-US" dirty="0"/>
              <a:t>가능하다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2424C-6093-5410-DF86-F9FDF87D4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4" t="30741" r="37109" b="6667"/>
          <a:stretch/>
        </p:blipFill>
        <p:spPr>
          <a:xfrm>
            <a:off x="7040880" y="3228974"/>
            <a:ext cx="4114800" cy="2640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49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8431D-CD80-601F-56DC-F6F9025D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023EA-CCC6-9ACA-7116-A584B2C4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넓은 </a:t>
            </a:r>
            <a:r>
              <a:rPr lang="en-US" altLang="ko-KR" dirty="0"/>
              <a:t>Floor</a:t>
            </a:r>
            <a:r>
              <a:rPr lang="ko-KR" altLang="en-US" dirty="0"/>
              <a:t>를 생성 후 플레이어가 떨어지지 않도록 사이드에 투명벽을 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투명벽에 비비면 통과되는 현상을 막기위해 플레이어가 </a:t>
            </a:r>
            <a:r>
              <a:rPr lang="en-US" altLang="ko-KR" dirty="0"/>
              <a:t>Ray</a:t>
            </a:r>
            <a:r>
              <a:rPr lang="ko-KR" altLang="en-US" dirty="0"/>
              <a:t>를 쏴 특정거리 안에 들어오면 움직임을 막아서 문제를 해결한다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맵 은 총 </a:t>
            </a:r>
            <a:r>
              <a:rPr lang="en-US" altLang="ko-KR" dirty="0"/>
              <a:t>3</a:t>
            </a:r>
            <a:r>
              <a:rPr lang="ko-KR" altLang="en-US" dirty="0"/>
              <a:t>가지로 마을</a:t>
            </a:r>
            <a:r>
              <a:rPr lang="en-US" altLang="ko-KR" dirty="0"/>
              <a:t>(</a:t>
            </a:r>
            <a:r>
              <a:rPr lang="ko-KR" altLang="en-US" dirty="0"/>
              <a:t>상점</a:t>
            </a:r>
            <a:r>
              <a:rPr lang="en-US" altLang="ko-KR" dirty="0"/>
              <a:t>), </a:t>
            </a:r>
            <a:r>
              <a:rPr lang="ko-KR" altLang="en-US" dirty="0"/>
              <a:t>숲</a:t>
            </a:r>
            <a:r>
              <a:rPr lang="en-US" altLang="ko-KR" dirty="0"/>
              <a:t>(</a:t>
            </a:r>
            <a:r>
              <a:rPr lang="ko-KR" altLang="en-US" dirty="0"/>
              <a:t>일반 몬스터</a:t>
            </a:r>
            <a:r>
              <a:rPr lang="en-US" altLang="ko-KR" dirty="0"/>
              <a:t>), </a:t>
            </a:r>
            <a:r>
              <a:rPr lang="ko-KR" altLang="en-US" dirty="0"/>
              <a:t>사막</a:t>
            </a:r>
            <a:r>
              <a:rPr lang="en-US" altLang="ko-KR" dirty="0"/>
              <a:t>(</a:t>
            </a:r>
            <a:r>
              <a:rPr lang="ko-KR" altLang="en-US" dirty="0"/>
              <a:t>보스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87C77-570E-0617-9A44-76D7291D3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6" t="28056" r="20313" b="48750"/>
          <a:stretch/>
        </p:blipFill>
        <p:spPr>
          <a:xfrm>
            <a:off x="1097280" y="4278417"/>
            <a:ext cx="2838450" cy="161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4FFE6-5864-0ABB-12D8-C952FE590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28" t="27361" r="20078" b="49028"/>
          <a:stretch/>
        </p:blipFill>
        <p:spPr>
          <a:xfrm>
            <a:off x="4546887" y="4278417"/>
            <a:ext cx="2876551" cy="1619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F69CDF-0973-49C0-C472-4DE3A3803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0" t="27639" r="20156" b="48750"/>
          <a:stretch/>
        </p:blipFill>
        <p:spPr>
          <a:xfrm>
            <a:off x="8034595" y="4278417"/>
            <a:ext cx="2876551" cy="1590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38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B9104-2B70-9E61-3F9A-912E31D8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7250D-3E4A-FCD6-8EFA-114169773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플레이어에 </a:t>
            </a:r>
            <a:r>
              <a:rPr lang="en-US" altLang="ko-KR" dirty="0" err="1"/>
              <a:t>Rigidbody</a:t>
            </a:r>
            <a:r>
              <a:rPr lang="ko-KR" altLang="en-US" dirty="0"/>
              <a:t>와 </a:t>
            </a:r>
            <a:r>
              <a:rPr lang="en-US" altLang="ko-KR" dirty="0"/>
              <a:t>Capsule Collider</a:t>
            </a:r>
            <a:r>
              <a:rPr lang="ko-KR" altLang="en-US" dirty="0"/>
              <a:t>를 설정하여 물리적인 요소를 추가해주고 </a:t>
            </a:r>
            <a:r>
              <a:rPr lang="en-US" altLang="ko-KR" dirty="0"/>
              <a:t>‘Player’ </a:t>
            </a:r>
            <a:r>
              <a:rPr lang="ko-KR" altLang="en-US" dirty="0"/>
              <a:t> </a:t>
            </a:r>
            <a:r>
              <a:rPr lang="en-US" altLang="ko-KR" dirty="0"/>
              <a:t>Scripts</a:t>
            </a:r>
            <a:r>
              <a:rPr lang="ko-KR" altLang="en-US" dirty="0"/>
              <a:t>를 추가하여 움직임을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충돌이 안 일어나는 경우를 줄이기 위해 </a:t>
            </a:r>
            <a:r>
              <a:rPr lang="en-US" altLang="ko-KR" dirty="0"/>
              <a:t>Collison Detection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en-US" altLang="ko-KR" dirty="0"/>
              <a:t>Continues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크기에 맞게 </a:t>
            </a:r>
            <a:r>
              <a:rPr lang="en-US" altLang="ko-KR" dirty="0"/>
              <a:t>Capsule Collider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50612-1682-FB2C-0CAC-931AB974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5" t="17500" b="12361"/>
          <a:stretch/>
        </p:blipFill>
        <p:spPr>
          <a:xfrm>
            <a:off x="8639175" y="2705100"/>
            <a:ext cx="2516505" cy="3163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44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AFAD1-FAAB-BF87-5066-9F3FD55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3A874C-1063-41F7-35E0-2A5082336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플레이어 움직임</a:t>
            </a:r>
            <a:r>
              <a:rPr lang="en-US" altLang="ko-KR" dirty="0"/>
              <a:t>, </a:t>
            </a:r>
            <a:r>
              <a:rPr lang="ko-KR" altLang="en-US" dirty="0"/>
              <a:t>달리기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(</a:t>
            </a:r>
            <a:r>
              <a:rPr lang="ko-KR" altLang="en-US" dirty="0"/>
              <a:t>구르기</a:t>
            </a:r>
            <a:r>
              <a:rPr lang="en-US" altLang="ko-KR" dirty="0"/>
              <a:t>) </a:t>
            </a:r>
            <a:r>
              <a:rPr lang="ko-KR" altLang="en-US" dirty="0"/>
              <a:t>구현하고 애니메이션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2689C-1331-A8D9-A08C-F5925432F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9" t="10556" r="41718" b="34605"/>
          <a:stretch/>
        </p:blipFill>
        <p:spPr>
          <a:xfrm>
            <a:off x="2534457" y="2724151"/>
            <a:ext cx="7123085" cy="3144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15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1CF84-FCEE-2794-EAD5-0E1FFAF8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E188B-BE47-8A67-F498-08961941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소지하고 있는 무기나 아이템을 키보드 번호로 </a:t>
            </a:r>
            <a:r>
              <a:rPr lang="en-US" altLang="ko-KR" dirty="0"/>
              <a:t>Swap</a:t>
            </a:r>
            <a:r>
              <a:rPr lang="ko-KR" altLang="en-US" dirty="0"/>
              <a:t>이 가능하게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(Input Manager(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에서 각종 키 추가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근접 공격의 </a:t>
            </a:r>
            <a:r>
              <a:rPr lang="en-US" altLang="ko-KR" dirty="0"/>
              <a:t>Swing</a:t>
            </a:r>
            <a:r>
              <a:rPr lang="ko-KR" altLang="en-US" dirty="0"/>
              <a:t>이랑 원거리 공격인 </a:t>
            </a:r>
            <a:r>
              <a:rPr lang="en-US" altLang="ko-KR" dirty="0"/>
              <a:t>Shot, Reload </a:t>
            </a:r>
            <a:r>
              <a:rPr lang="ko-KR" altLang="en-US" dirty="0"/>
              <a:t>적용하기 </a:t>
            </a:r>
            <a:r>
              <a:rPr lang="en-US" altLang="ko-KR" dirty="0"/>
              <a:t>+ </a:t>
            </a:r>
            <a:r>
              <a:rPr lang="ko-KR" altLang="en-US" dirty="0"/>
              <a:t>애니메이션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2F5CB4-5694-A1AE-8B8A-5847F4C5A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4" t="27083" r="4375" b="34305"/>
          <a:stretch/>
        </p:blipFill>
        <p:spPr>
          <a:xfrm>
            <a:off x="1097280" y="3600450"/>
            <a:ext cx="10058400" cy="2268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38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49669-642E-C94B-E791-0074195F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E9760-DFCB-E253-34CF-673C1E4E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카메라가 플레이어를 따라가도록 설정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플레이어의 세부적인 설정 </a:t>
            </a:r>
            <a:r>
              <a:rPr lang="en-US" altLang="ko-KR" dirty="0"/>
              <a:t>(</a:t>
            </a:r>
            <a:r>
              <a:rPr lang="ko-KR" altLang="en-US" dirty="0"/>
              <a:t>오브젝트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회복 아이템을 먹으면 </a:t>
            </a:r>
            <a:r>
              <a:rPr lang="en-US" altLang="ko-KR" dirty="0"/>
              <a:t>Heal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상호작용이 가능하게 </a:t>
            </a:r>
            <a:r>
              <a:rPr lang="en-US" altLang="ko-KR" dirty="0"/>
              <a:t>Interaction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- Die</a:t>
            </a:r>
            <a:r>
              <a:rPr lang="ko-KR" altLang="en-US" dirty="0"/>
              <a:t>를 추가하고 죽으면 게임 오버되는 방식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여러 행동들이 겹치지 않도록 설정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4879D5-1014-4ED1-C60F-81E54EB96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79" t="17105" b="7206"/>
          <a:stretch/>
        </p:blipFill>
        <p:spPr>
          <a:xfrm>
            <a:off x="8478981" y="2108201"/>
            <a:ext cx="2615739" cy="3760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BF93FE-CE0D-9A18-33D7-DF98E1D99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55" t="76633" b="6936"/>
          <a:stretch/>
        </p:blipFill>
        <p:spPr>
          <a:xfrm>
            <a:off x="5911272" y="4742256"/>
            <a:ext cx="2382982" cy="1126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2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CE021-7D7D-1B56-1254-5DE672F4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B171B-0CC7-8597-774E-EEDA72F69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근접 무기와 총알에 </a:t>
            </a:r>
            <a:r>
              <a:rPr lang="en-US" altLang="ko-KR" dirty="0"/>
              <a:t>Trail Renderer</a:t>
            </a:r>
            <a:r>
              <a:rPr lang="ko-KR" altLang="en-US" dirty="0"/>
              <a:t>로 간단한 </a:t>
            </a:r>
            <a:r>
              <a:rPr lang="en-US" altLang="ko-KR" dirty="0"/>
              <a:t>Effect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원거리 공격인 경우 총에서 탄피 떨어지는 효과 적용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몬스터에게 피격 당할 때 노란색으로 변화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0310E-F8A1-012D-182F-419FCB79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6" t="13335" r="22576" b="35622"/>
          <a:stretch/>
        </p:blipFill>
        <p:spPr>
          <a:xfrm>
            <a:off x="1097280" y="3467816"/>
            <a:ext cx="4333702" cy="2401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2CD21F-95EC-BC79-E0ED-86EA5FC1E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16" t="24108" r="29090" b="50566"/>
          <a:stretch/>
        </p:blipFill>
        <p:spPr>
          <a:xfrm>
            <a:off x="6096000" y="3188922"/>
            <a:ext cx="5059680" cy="268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177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1843B-8A42-B4E9-8E02-FB726D26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5E68D-EF08-BC5D-DC63-2A8CE479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Package Manager</a:t>
            </a:r>
            <a:r>
              <a:rPr lang="ko-KR" altLang="en-US" dirty="0"/>
              <a:t>에서 </a:t>
            </a:r>
            <a:r>
              <a:rPr lang="en-US" altLang="ko-KR" dirty="0"/>
              <a:t>Ai navigation </a:t>
            </a:r>
            <a:r>
              <a:rPr lang="ko-KR" altLang="en-US" dirty="0"/>
              <a:t>설치하고</a:t>
            </a:r>
            <a:r>
              <a:rPr lang="en-US" altLang="ko-KR" dirty="0"/>
              <a:t> Nav Mesh Agent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(Player</a:t>
            </a:r>
            <a:r>
              <a:rPr lang="ko-KR" altLang="en-US" dirty="0"/>
              <a:t>를 추적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Coroutine</a:t>
            </a:r>
            <a:r>
              <a:rPr lang="ko-KR" altLang="en-US" dirty="0"/>
              <a:t>을 사용하여 시간차로 행동을 수행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돌격형</a:t>
            </a:r>
            <a:r>
              <a:rPr lang="en-US" altLang="ko-KR" dirty="0"/>
              <a:t>, </a:t>
            </a:r>
            <a:r>
              <a:rPr lang="ko-KR" altLang="en-US" dirty="0"/>
              <a:t>원거리 몬스터 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- 3</a:t>
            </a:r>
            <a:r>
              <a:rPr lang="ko-KR" altLang="en-US" dirty="0"/>
              <a:t>가지 패턴을 가진 보스 만들기 </a:t>
            </a:r>
            <a:r>
              <a:rPr lang="en-US" altLang="ko-KR" dirty="0"/>
              <a:t>( </a:t>
            </a:r>
            <a:r>
              <a:rPr lang="ko-KR" altLang="en-US" dirty="0"/>
              <a:t>미사일</a:t>
            </a:r>
            <a:r>
              <a:rPr lang="en-US" altLang="ko-KR" dirty="0"/>
              <a:t>, </a:t>
            </a:r>
            <a:r>
              <a:rPr lang="ko-KR" altLang="en-US" dirty="0"/>
              <a:t>돌</a:t>
            </a:r>
            <a:r>
              <a:rPr lang="en-US" altLang="ko-KR" dirty="0"/>
              <a:t>, </a:t>
            </a:r>
            <a:r>
              <a:rPr lang="ko-KR" altLang="en-US" dirty="0"/>
              <a:t>내려찍기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2813A-F9EF-F14C-B450-8B8E4C9C3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51" t="24377" b="29159"/>
          <a:stretch/>
        </p:blipFill>
        <p:spPr>
          <a:xfrm>
            <a:off x="8395855" y="2682547"/>
            <a:ext cx="2759825" cy="3186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96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1AE47-52C9-23CD-AB86-492AB48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1C43F-B7C6-B4E2-7395-D3D1A4C7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202124"/>
                </a:solidFill>
                <a:latin typeface="+mn-ea"/>
                <a:ea typeface="+mn-ea"/>
              </a:rPr>
              <a:t> - Pool Manager</a:t>
            </a:r>
            <a:r>
              <a:rPr lang="ko-KR" altLang="en-US" dirty="0">
                <a:solidFill>
                  <a:srgbClr val="202124"/>
                </a:solidFill>
                <a:latin typeface="+mn-ea"/>
                <a:ea typeface="+mn-ea"/>
              </a:rPr>
              <a:t>를 만들어 관리한다</a:t>
            </a:r>
            <a:r>
              <a:rPr lang="en-US" altLang="ko-KR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endParaRPr lang="ko-KR" altLang="en-US" dirty="0">
              <a:solidFill>
                <a:srgbClr val="202124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 - Object</a:t>
            </a:r>
            <a:r>
              <a:rPr lang="ko-KR" altLang="en-US" dirty="0">
                <a:latin typeface="+mn-ea"/>
                <a:ea typeface="+mn-ea"/>
              </a:rPr>
              <a:t>들을 생성하고 파괴하면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+mn-ea"/>
                <a:ea typeface="+mn-ea"/>
              </a:rPr>
              <a:t>메모리 사용량이 늘어나는 문제와 성능 저하의 원인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+mn-ea"/>
                <a:ea typeface="+mn-ea"/>
              </a:rPr>
              <a:t>이 되기 </a:t>
            </a:r>
            <a:r>
              <a:rPr lang="ko-KR" altLang="en-US" dirty="0">
                <a:solidFill>
                  <a:srgbClr val="202124"/>
                </a:solidFill>
                <a:latin typeface="+mn-ea"/>
                <a:ea typeface="+mn-ea"/>
              </a:rPr>
              <a:t>때문에 </a:t>
            </a:r>
            <a:r>
              <a:rPr lang="en-US" altLang="ko-KR" dirty="0">
                <a:solidFill>
                  <a:srgbClr val="202124"/>
                </a:solidFill>
                <a:latin typeface="+mn-ea"/>
                <a:ea typeface="+mn-ea"/>
              </a:rPr>
              <a:t>Object Pooling</a:t>
            </a:r>
            <a:r>
              <a:rPr lang="ko-KR" altLang="en-US" dirty="0">
                <a:solidFill>
                  <a:srgbClr val="202124"/>
                </a:solidFill>
                <a:latin typeface="+mn-ea"/>
                <a:ea typeface="+mn-ea"/>
              </a:rPr>
              <a:t>을 사용한다</a:t>
            </a:r>
            <a:r>
              <a:rPr lang="en-US" altLang="ko-KR" dirty="0">
                <a:solidFill>
                  <a:srgbClr val="202124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rgbClr val="202124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 - </a:t>
            </a:r>
            <a:r>
              <a:rPr lang="ko-KR" altLang="en-US" dirty="0">
                <a:latin typeface="+mn-ea"/>
                <a:ea typeface="+mn-ea"/>
              </a:rPr>
              <a:t>특정 코드를 </a:t>
            </a:r>
            <a:r>
              <a:rPr lang="en-US" altLang="ko-KR" dirty="0">
                <a:latin typeface="+mn-ea"/>
                <a:ea typeface="+mn-ea"/>
              </a:rPr>
              <a:t>Awake</a:t>
            </a:r>
            <a:r>
              <a:rPr lang="ko-KR" altLang="en-US" dirty="0">
                <a:latin typeface="+mn-ea"/>
                <a:ea typeface="+mn-ea"/>
              </a:rPr>
              <a:t>에 썼다가 </a:t>
            </a:r>
            <a:r>
              <a:rPr lang="en-US" altLang="ko-KR" dirty="0">
                <a:latin typeface="+mn-ea"/>
                <a:ea typeface="+mn-ea"/>
              </a:rPr>
              <a:t>Object</a:t>
            </a:r>
            <a:r>
              <a:rPr lang="ko-KR" altLang="en-US" dirty="0">
                <a:latin typeface="+mn-ea"/>
                <a:ea typeface="+mn-ea"/>
              </a:rPr>
              <a:t>들이 먹통이 되어 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  <a:ea typeface="+mn-ea"/>
              </a:rPr>
              <a:t>알아보다가 </a:t>
            </a:r>
            <a:r>
              <a:rPr lang="en-US" altLang="ko-KR" dirty="0">
                <a:latin typeface="+mn-ea"/>
                <a:ea typeface="+mn-ea"/>
              </a:rPr>
              <a:t>Start</a:t>
            </a:r>
            <a:r>
              <a:rPr lang="ko-KR" altLang="en-US" dirty="0">
                <a:latin typeface="+mn-ea"/>
                <a:ea typeface="+mn-ea"/>
              </a:rPr>
              <a:t>를 써서 해결하였다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 (Awake</a:t>
            </a:r>
            <a:r>
              <a:rPr lang="ko-KR" altLang="en-US" dirty="0">
                <a:latin typeface="+mn-ea"/>
                <a:ea typeface="+mn-ea"/>
              </a:rPr>
              <a:t>는 생성 되자마자 호출 되어서 오브젝트들이 </a:t>
            </a:r>
            <a:r>
              <a:rPr lang="en-US" altLang="ko-KR" dirty="0">
                <a:latin typeface="+mn-ea"/>
                <a:ea typeface="+mn-ea"/>
              </a:rPr>
              <a:t>False 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  <a:ea typeface="+mn-ea"/>
              </a:rPr>
              <a:t>상태여도 호출되기 때문에 </a:t>
            </a:r>
            <a:r>
              <a:rPr lang="en-US" altLang="ko-KR" dirty="0">
                <a:latin typeface="+mn-ea"/>
                <a:ea typeface="+mn-ea"/>
              </a:rPr>
              <a:t>True</a:t>
            </a:r>
            <a:r>
              <a:rPr lang="ko-KR" altLang="en-US" dirty="0">
                <a:latin typeface="+mn-ea"/>
                <a:ea typeface="+mn-ea"/>
              </a:rPr>
              <a:t>가 되면 호출 될 수 있게 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Start </a:t>
            </a:r>
            <a:r>
              <a:rPr lang="ko-KR" altLang="en-US" dirty="0">
                <a:latin typeface="+mn-ea"/>
                <a:ea typeface="+mn-ea"/>
              </a:rPr>
              <a:t>사용한다</a:t>
            </a:r>
            <a:r>
              <a:rPr lang="en-US" altLang="ko-KR" dirty="0">
                <a:latin typeface="+mn-ea"/>
                <a:ea typeface="+mn-ea"/>
              </a:rPr>
              <a:t>.)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7DA3E-CF02-DAF4-FAEB-149EF0F8E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4" t="27500" r="73125" b="49028"/>
          <a:stretch/>
        </p:blipFill>
        <p:spPr>
          <a:xfrm>
            <a:off x="7896225" y="3142123"/>
            <a:ext cx="3259455" cy="2726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77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0B35D-8404-409A-B0B5-47FBC4C6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5AC6D-CE20-ACC9-DF7F-EDAF2EA54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수류탄 적용</a:t>
            </a:r>
            <a:endParaRPr lang="en-US" altLang="ko-KR" dirty="0"/>
          </a:p>
          <a:p>
            <a:r>
              <a:rPr lang="en-US" altLang="ko-KR" dirty="0"/>
              <a:t>-&gt; Ray</a:t>
            </a:r>
            <a:r>
              <a:rPr lang="ko-KR" altLang="en-US" dirty="0"/>
              <a:t>를 써서 주변 적들을 감지하고 다중으로 데미지를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회복 아이템 적용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체력을 회복한다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탄약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장전하면 탄약이 충전된다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0F59A6-9551-3B2D-48E0-4F1983FC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6" t="25334" r="20078" b="37083"/>
          <a:stretch/>
        </p:blipFill>
        <p:spPr>
          <a:xfrm>
            <a:off x="5332095" y="3291627"/>
            <a:ext cx="5762625" cy="2577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62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57A54-01CC-4B4F-BAFB-DEA1576A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357F2-5B81-527E-9CF7-6498258B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개요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설계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개발</a:t>
            </a:r>
            <a:endParaRPr lang="en-US" altLang="ko-KR" sz="2800" dirty="0"/>
          </a:p>
          <a:p>
            <a:r>
              <a:rPr lang="en-US" altLang="ko-KR" sz="2800" dirty="0"/>
              <a:t>4. UI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71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B99FB-DEF8-43CE-C0B7-C70F1AD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0E87C-A13A-713B-ADFC-80950220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NPC</a:t>
            </a:r>
            <a:r>
              <a:rPr lang="ko-KR" altLang="en-US" dirty="0"/>
              <a:t>와 대화를 하면 작은 숲에 가서 몬스터 들을 잡으면서 골드를 벌고 무기와 아이템을 사라고 말해준다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그 다음 보스를 잡아 달라고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보스를 잡으면 퀘스트를 성공하고 </a:t>
            </a:r>
            <a:endParaRPr lang="en-US" altLang="ko-KR" dirty="0"/>
          </a:p>
          <a:p>
            <a:r>
              <a:rPr lang="ko-KR" altLang="en-US" dirty="0"/>
              <a:t>게임이 끝이 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425D0-DE64-E97A-FCA2-5E8A95DBE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1" t="15623" r="20000" b="36566"/>
          <a:stretch/>
        </p:blipFill>
        <p:spPr>
          <a:xfrm>
            <a:off x="5412509" y="2649328"/>
            <a:ext cx="5732087" cy="3219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74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635D9-4DF3-6644-7FAE-0AB38174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0C7E0-0CFE-B1D3-71C1-09818099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캔버스 설정을 대중적인 </a:t>
            </a:r>
            <a:r>
              <a:rPr lang="en-US" altLang="ko-KR" dirty="0"/>
              <a:t>1920*1080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보기 편하게 각 </a:t>
            </a:r>
            <a:r>
              <a:rPr lang="en-US" altLang="ko-KR" dirty="0"/>
              <a:t>UI</a:t>
            </a:r>
            <a:r>
              <a:rPr lang="ko-KR" altLang="en-US" dirty="0"/>
              <a:t>들을 배치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E25D8-684F-A86D-CD77-664A3BA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22" t="36944" b="6944"/>
          <a:stretch/>
        </p:blipFill>
        <p:spPr>
          <a:xfrm>
            <a:off x="8707755" y="2108200"/>
            <a:ext cx="2447925" cy="3760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C05A91-1D70-B015-F6F3-C4E804B65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4" t="14420" r="20000" b="34722"/>
          <a:stretch/>
        </p:blipFill>
        <p:spPr>
          <a:xfrm>
            <a:off x="1097280" y="3374169"/>
            <a:ext cx="7046595" cy="24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7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ECB08-04CC-4A6A-38ED-1149BDDC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DFD47-14C1-BBB7-5C6C-6AD7D6279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제공된 </a:t>
            </a:r>
            <a:r>
              <a:rPr lang="en-US" altLang="ko-KR" dirty="0"/>
              <a:t>Sprites</a:t>
            </a:r>
            <a:r>
              <a:rPr lang="ko-KR" altLang="en-US" dirty="0"/>
              <a:t>를 </a:t>
            </a:r>
            <a:r>
              <a:rPr lang="en-US" altLang="ko-KR" dirty="0"/>
              <a:t>‘</a:t>
            </a:r>
            <a:r>
              <a:rPr lang="en-US" altLang="ko-KR" dirty="0" err="1"/>
              <a:t>Aseprite</a:t>
            </a:r>
            <a:r>
              <a:rPr lang="en-US" altLang="ko-KR" dirty="0"/>
              <a:t>’</a:t>
            </a:r>
            <a:r>
              <a:rPr lang="ko-KR" altLang="en-US" dirty="0"/>
              <a:t>을 이용하여 편집하여 사용하여 디자인 부분도 경험해본다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B03F62-14C1-BFAF-4A5D-4942B82C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6" b="7917"/>
          <a:stretch/>
        </p:blipFill>
        <p:spPr>
          <a:xfrm>
            <a:off x="2720340" y="2577823"/>
            <a:ext cx="6751320" cy="3291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3934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B8B43-8E8E-662A-2693-041F1B7A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3D9D6-4E99-1D06-4CFA-E41BF6DEF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ESC </a:t>
            </a:r>
            <a:r>
              <a:rPr lang="ko-KR" altLang="en-US" dirty="0"/>
              <a:t>키를 누르면 메뉴 창이 나오고 게임을 일시중지 시킬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1EF9D-874D-62D6-829F-1142A908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8" t="19306" r="20469" b="40278"/>
          <a:stretch/>
        </p:blipFill>
        <p:spPr>
          <a:xfrm>
            <a:off x="3208972" y="2574484"/>
            <a:ext cx="5774055" cy="3294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555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D6DF3-4AFB-66AD-5EF6-9E7ACADC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1EB80-E21D-1EEE-B13D-E61A5DCE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Shop</a:t>
            </a:r>
            <a:r>
              <a:rPr lang="ko-KR" altLang="en-US" dirty="0"/>
              <a:t>과 퀘스트 창을 보기 좋게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A2D01-C579-41D9-07E9-1553A55DB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46" t="15488" r="20075" b="36566"/>
          <a:stretch/>
        </p:blipFill>
        <p:spPr>
          <a:xfrm>
            <a:off x="3207789" y="2580947"/>
            <a:ext cx="5837382" cy="3288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889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F3F57-6FC1-D0DD-EF14-3AFC5BD7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3EBC1-806F-B336-1D03-2258E39F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Map</a:t>
            </a:r>
            <a:r>
              <a:rPr lang="ko-KR" altLang="en-US" dirty="0"/>
              <a:t>을 이동할 때 마다 </a:t>
            </a:r>
            <a:r>
              <a:rPr lang="en-US" altLang="ko-KR" dirty="0"/>
              <a:t>BGM</a:t>
            </a:r>
            <a:r>
              <a:rPr lang="ko-KR" altLang="en-US" dirty="0"/>
              <a:t>을 바꾸어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행동이나 선택을 할 때 마다 효과음을 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효과음은 여러 개가 겹쳐도 소리가 나게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(Channel</a:t>
            </a:r>
            <a:r>
              <a:rPr lang="ko-KR" altLang="en-US" dirty="0"/>
              <a:t>을 두어 동시에 소리 나게 한다</a:t>
            </a:r>
            <a:r>
              <a:rPr lang="en-US" altLang="ko-KR" dirty="0"/>
              <a:t>)</a:t>
            </a:r>
          </a:p>
          <a:p>
            <a:r>
              <a:rPr lang="en-US" altLang="ko-KR"/>
              <a:t>- BGM</a:t>
            </a:r>
            <a:r>
              <a:rPr lang="ko-KR" altLang="en-US" dirty="0"/>
              <a:t>의 </a:t>
            </a:r>
            <a:r>
              <a:rPr lang="en-US" altLang="ko-KR" dirty="0"/>
              <a:t>On/Off </a:t>
            </a:r>
            <a:r>
              <a:rPr lang="ko-KR" altLang="en-US" dirty="0"/>
              <a:t>기능을 메뉴에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4A4A1-D68B-D108-E98E-EEAE21E4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47" t="23890" b="7499"/>
          <a:stretch/>
        </p:blipFill>
        <p:spPr>
          <a:xfrm>
            <a:off x="7134225" y="2108201"/>
            <a:ext cx="4021455" cy="3760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537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5424B-8BAF-7C6F-C783-CDA17994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(Ver.1)</a:t>
            </a:r>
            <a:r>
              <a:rPr lang="ko-KR" altLang="en-US" dirty="0"/>
              <a:t>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C7F17-4887-384D-9E7D-DB45009B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/>
              <a:t>- </a:t>
            </a:r>
            <a:r>
              <a:rPr lang="ko-KR" altLang="en-US" sz="2200" dirty="0"/>
              <a:t>기본적인 </a:t>
            </a:r>
            <a:r>
              <a:rPr lang="en-US" altLang="ko-KR" sz="2200" dirty="0"/>
              <a:t>Map</a:t>
            </a:r>
            <a:r>
              <a:rPr lang="ko-KR" altLang="en-US" sz="2200" dirty="0"/>
              <a:t>을 제작하는 것과 맵 이동을 알게 되었고 더 퀄리티 있고 넓은 </a:t>
            </a:r>
            <a:r>
              <a:rPr lang="en-US" altLang="ko-KR" sz="2200" dirty="0"/>
              <a:t>Map</a:t>
            </a:r>
            <a:r>
              <a:rPr lang="ko-KR" altLang="en-US" sz="2200" dirty="0"/>
              <a:t>을 제작 해보고 싶다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en-US" altLang="ko-KR" sz="2200" dirty="0"/>
              <a:t>- Player</a:t>
            </a:r>
            <a:r>
              <a:rPr lang="ko-KR" altLang="en-US" sz="2200" dirty="0"/>
              <a:t>의 움직임과 행동들을 적용해 보았고 더 자연스럽고 다양하게 만들어보고 싶다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- </a:t>
            </a:r>
            <a:r>
              <a:rPr lang="ko-KR" altLang="en-US" sz="2200" dirty="0"/>
              <a:t>오브젝트 쿨링에 대해 더 중요성을 느끼게 되었고 유니티 기초 함수</a:t>
            </a:r>
            <a:r>
              <a:rPr lang="en-US" altLang="ko-KR" sz="2200" dirty="0"/>
              <a:t>(Awake, Start </a:t>
            </a:r>
            <a:r>
              <a:rPr lang="ko-KR" altLang="en-US" sz="2200" dirty="0"/>
              <a:t>등등</a:t>
            </a:r>
            <a:r>
              <a:rPr lang="en-US" altLang="ko-KR" sz="2200" dirty="0"/>
              <a:t>)</a:t>
            </a:r>
            <a:r>
              <a:rPr lang="ko-KR" altLang="en-US" sz="2200" dirty="0"/>
              <a:t>들의 실행 순서에 대한 이해도가 높아졌다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- UI</a:t>
            </a:r>
            <a:r>
              <a:rPr lang="ko-KR" altLang="en-US" sz="2200" dirty="0"/>
              <a:t>에 대한 이해도가 높아졌고 이용자들이 더 편히 볼 수 있도록 끊임없이 개선하고 싶다</a:t>
            </a:r>
            <a:r>
              <a:rPr lang="en-US" altLang="ko-KR" sz="22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42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647E-6036-C856-3D93-F040E88D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(Ver.2)</a:t>
            </a:r>
            <a:r>
              <a:rPr lang="ko-KR" altLang="en-US" dirty="0"/>
              <a:t>에 추가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1817D-55CD-C673-16CF-B8CF0EF5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무기</a:t>
            </a:r>
            <a:r>
              <a:rPr lang="en-US" altLang="ko-KR" sz="2000" dirty="0"/>
              <a:t>, </a:t>
            </a:r>
            <a:r>
              <a:rPr lang="ko-KR" altLang="en-US" sz="2000" dirty="0"/>
              <a:t>아이템</a:t>
            </a:r>
            <a:r>
              <a:rPr lang="en-US" altLang="ko-KR" sz="2000" dirty="0"/>
              <a:t>,</a:t>
            </a:r>
            <a:r>
              <a:rPr lang="ko-KR" altLang="en-US" sz="2000" dirty="0"/>
              <a:t> 그리고 몬스터의 다양성을 늘리기 위해</a:t>
            </a:r>
            <a:r>
              <a:rPr lang="en-US" altLang="ko-KR" sz="2000" dirty="0"/>
              <a:t> </a:t>
            </a:r>
            <a:r>
              <a:rPr lang="ko-KR" altLang="en-US" sz="2000" dirty="0"/>
              <a:t>더 추가해서 넣는다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스토리 부분</a:t>
            </a:r>
            <a:r>
              <a:rPr lang="en-US" altLang="ko-KR" sz="2000" dirty="0"/>
              <a:t>(</a:t>
            </a:r>
            <a:r>
              <a:rPr lang="ko-KR" altLang="en-US" sz="2000" dirty="0"/>
              <a:t>퀘스트</a:t>
            </a:r>
            <a:r>
              <a:rPr lang="en-US" altLang="ko-KR" sz="2000" dirty="0"/>
              <a:t>)</a:t>
            </a:r>
            <a:r>
              <a:rPr lang="ko-KR" altLang="en-US" sz="2000" dirty="0"/>
              <a:t>을 더 추가하여 흥미를 부여한다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옵션을 추가하여 해상도</a:t>
            </a:r>
            <a:r>
              <a:rPr lang="en-US" altLang="ko-KR" sz="2000" dirty="0"/>
              <a:t>, </a:t>
            </a:r>
            <a:r>
              <a:rPr lang="ko-KR" altLang="en-US" sz="2000" dirty="0"/>
              <a:t>소리 등등 설정이 가능하게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데미지를 랜덤으로 설정하고 </a:t>
            </a:r>
            <a:r>
              <a:rPr lang="en-US" altLang="ko-KR" sz="2000" dirty="0"/>
              <a:t>UI</a:t>
            </a:r>
            <a:r>
              <a:rPr lang="ko-KR" altLang="en-US" sz="2000" dirty="0"/>
              <a:t> 텍스트를 구현한다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Sprites</a:t>
            </a:r>
            <a:r>
              <a:rPr lang="ko-KR" altLang="en-US" sz="2000" dirty="0"/>
              <a:t>와 </a:t>
            </a:r>
            <a:r>
              <a:rPr lang="en-US" altLang="ko-KR" sz="2000" dirty="0"/>
              <a:t>animations(asset)</a:t>
            </a:r>
            <a:r>
              <a:rPr lang="ko-KR" altLang="en-US" sz="2000" dirty="0"/>
              <a:t>을 직접 제작하지 못한 점 </a:t>
            </a:r>
            <a:r>
              <a:rPr lang="en-US" altLang="ko-KR" sz="2000" dirty="0"/>
              <a:t>(</a:t>
            </a:r>
            <a:r>
              <a:rPr lang="ko-KR" altLang="en-US" sz="2000" dirty="0"/>
              <a:t>디자인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/>
              <a:t>바꿀 수 있는 부분은 최대한 바꿔서 더 특색 있게 만들어 보고 싶다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DB</a:t>
            </a:r>
            <a:r>
              <a:rPr lang="ko-KR" altLang="en-US" sz="2000" dirty="0"/>
              <a:t>에 연동하여 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회원가입</a:t>
            </a:r>
            <a:r>
              <a:rPr lang="en-US" altLang="ko-KR" sz="2000" dirty="0"/>
              <a:t> </a:t>
            </a:r>
            <a:r>
              <a:rPr lang="ko-KR" altLang="en-US" sz="2000" dirty="0"/>
              <a:t>구현 </a:t>
            </a:r>
            <a:r>
              <a:rPr lang="en-US" altLang="ko-KR" sz="2000" dirty="0"/>
              <a:t>-&gt; </a:t>
            </a:r>
            <a:r>
              <a:rPr lang="ko-KR" altLang="en-US" sz="2000" dirty="0"/>
              <a:t>회원정보를 저장하여 더 완성도를 높인다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66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96970-D81C-97EF-546E-69E15AE6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47644-BE37-C159-C31D-D43DF487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목표 </a:t>
            </a:r>
            <a:r>
              <a:rPr lang="en-US" altLang="ko-KR" sz="2000" dirty="0"/>
              <a:t>: </a:t>
            </a:r>
            <a:r>
              <a:rPr lang="ko-KR" altLang="en-US" sz="2000" dirty="0"/>
              <a:t>간단한 </a:t>
            </a:r>
            <a:r>
              <a:rPr lang="en-US" altLang="ko-KR" sz="2000" dirty="0"/>
              <a:t>RPG</a:t>
            </a:r>
            <a:r>
              <a:rPr lang="ko-KR" altLang="en-US" sz="2000" dirty="0"/>
              <a:t>에 기능을 계속 넣어보면서 </a:t>
            </a:r>
            <a:r>
              <a:rPr lang="en-US" altLang="ko-KR" sz="2000" dirty="0"/>
              <a:t>Unity </a:t>
            </a:r>
            <a:r>
              <a:rPr lang="ko-KR" altLang="en-US" sz="2000" dirty="0"/>
              <a:t>역량을 키우기 </a:t>
            </a:r>
            <a:endParaRPr lang="en-US" altLang="ko-KR" sz="2000" dirty="0"/>
          </a:p>
          <a:p>
            <a:r>
              <a:rPr lang="ko-KR" altLang="en-US" sz="2000" dirty="0"/>
              <a:t>이름 </a:t>
            </a:r>
            <a:r>
              <a:rPr lang="en-US" altLang="ko-KR" sz="2000" dirty="0"/>
              <a:t>: Human Adventure</a:t>
            </a:r>
          </a:p>
          <a:p>
            <a:r>
              <a:rPr lang="ko-KR" altLang="en-US" sz="2000" dirty="0"/>
              <a:t>장르 </a:t>
            </a:r>
            <a:r>
              <a:rPr lang="en-US" altLang="ko-KR" sz="2000" dirty="0"/>
              <a:t>: RPG, </a:t>
            </a:r>
            <a:r>
              <a:rPr lang="ko-KR" altLang="en-US" sz="2000" dirty="0"/>
              <a:t>핵 앤 슬래시</a:t>
            </a:r>
            <a:endParaRPr lang="en-US" altLang="ko-KR" sz="2000" dirty="0"/>
          </a:p>
          <a:p>
            <a:r>
              <a:rPr lang="ko-KR" altLang="en-US" sz="2000" dirty="0"/>
              <a:t>플랫폼 </a:t>
            </a:r>
            <a:r>
              <a:rPr lang="en-US" altLang="ko-KR" sz="2000" dirty="0"/>
              <a:t>: Windows</a:t>
            </a:r>
          </a:p>
          <a:p>
            <a:r>
              <a:rPr lang="ko-KR" altLang="en-US" sz="2000" dirty="0"/>
              <a:t>엔진 </a:t>
            </a:r>
            <a:r>
              <a:rPr lang="en-US" altLang="ko-KR" sz="2000" dirty="0"/>
              <a:t>: Unity</a:t>
            </a:r>
          </a:p>
          <a:p>
            <a:r>
              <a:rPr lang="ko-KR" altLang="en-US" sz="2000" dirty="0"/>
              <a:t>언어 </a:t>
            </a:r>
            <a:r>
              <a:rPr lang="en-US" altLang="ko-KR" sz="2000" dirty="0"/>
              <a:t>: C#</a:t>
            </a:r>
          </a:p>
          <a:p>
            <a:r>
              <a:rPr lang="ko-KR" altLang="en-US" sz="2000" dirty="0"/>
              <a:t>제작 기간 </a:t>
            </a:r>
            <a:r>
              <a:rPr lang="en-US" altLang="ko-KR" sz="2000" dirty="0"/>
              <a:t>(</a:t>
            </a:r>
            <a:r>
              <a:rPr lang="ko-KR" altLang="en-US" sz="2000" dirty="0"/>
              <a:t>버전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약 </a:t>
            </a:r>
            <a:r>
              <a:rPr lang="en-US" altLang="ko-KR" sz="2000" dirty="0"/>
              <a:t>2</a:t>
            </a:r>
            <a:r>
              <a:rPr lang="ko-KR" altLang="en-US" sz="2000" dirty="0"/>
              <a:t>주 </a:t>
            </a:r>
            <a:r>
              <a:rPr lang="en-US" altLang="ko-KR" sz="2000" dirty="0"/>
              <a:t>(11</a:t>
            </a:r>
            <a:r>
              <a:rPr lang="ko-KR" altLang="en-US" sz="2000" dirty="0"/>
              <a:t>월</a:t>
            </a:r>
            <a:r>
              <a:rPr lang="en-US" altLang="ko-KR" sz="2000" dirty="0"/>
              <a:t>4</a:t>
            </a:r>
            <a:r>
              <a:rPr lang="ko-KR" altLang="en-US" sz="2000" dirty="0"/>
              <a:t>일 </a:t>
            </a:r>
            <a:r>
              <a:rPr lang="en-US" altLang="ko-KR" sz="2000" dirty="0"/>
              <a:t>~ 11</a:t>
            </a:r>
            <a:r>
              <a:rPr lang="ko-KR" altLang="en-US" sz="2000" dirty="0"/>
              <a:t>월 </a:t>
            </a:r>
            <a:r>
              <a:rPr lang="en-US" altLang="ko-KR" sz="2000"/>
              <a:t>19</a:t>
            </a:r>
            <a:r>
              <a:rPr lang="ko-KR" altLang="en-US" sz="2000"/>
              <a:t>일</a:t>
            </a:r>
            <a:r>
              <a:rPr lang="en-US" altLang="ko-KR" sz="2000" dirty="0"/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074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21544-8E39-E7B2-11F8-FF2E24DF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5A182-5968-F2DE-44CD-75E9CEF0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sz="2000" dirty="0"/>
              <a:t>직업 </a:t>
            </a:r>
            <a:r>
              <a:rPr lang="en-US" altLang="ko-KR" sz="2000" dirty="0"/>
              <a:t>: </a:t>
            </a:r>
            <a:r>
              <a:rPr lang="ko-KR" altLang="en-US" sz="2000" dirty="0"/>
              <a:t>인간 </a:t>
            </a:r>
            <a:r>
              <a:rPr lang="en-US" altLang="ko-KR" sz="2000" dirty="0"/>
              <a:t>(</a:t>
            </a:r>
            <a:r>
              <a:rPr lang="ko-KR" altLang="en-US" sz="2000" dirty="0"/>
              <a:t>근거리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퀘스트 </a:t>
            </a:r>
            <a:r>
              <a:rPr lang="en-US" altLang="ko-KR" sz="2000" dirty="0"/>
              <a:t>: </a:t>
            </a:r>
            <a:r>
              <a:rPr lang="ko-KR" altLang="en-US" sz="2000" dirty="0"/>
              <a:t>작은 마을에 나타난 몬스터 무리와 보스 처단</a:t>
            </a:r>
            <a:endParaRPr lang="en-US" altLang="ko-KR" sz="2000" dirty="0"/>
          </a:p>
          <a:p>
            <a:r>
              <a:rPr lang="ko-KR" altLang="en-US" sz="2000" dirty="0"/>
              <a:t>재화 </a:t>
            </a:r>
            <a:r>
              <a:rPr lang="en-US" altLang="ko-KR" sz="2000" dirty="0"/>
              <a:t>: </a:t>
            </a:r>
            <a:r>
              <a:rPr lang="ko-KR" altLang="en-US" sz="2000" dirty="0"/>
              <a:t>골드</a:t>
            </a:r>
            <a:endParaRPr lang="en-US" altLang="ko-KR" sz="2000" dirty="0"/>
          </a:p>
          <a:p>
            <a:r>
              <a:rPr lang="ko-KR" altLang="en-US" sz="2000" dirty="0"/>
              <a:t>상점 </a:t>
            </a:r>
            <a:r>
              <a:rPr lang="en-US" altLang="ko-KR" sz="2000" dirty="0"/>
              <a:t>: </a:t>
            </a:r>
            <a:r>
              <a:rPr lang="ko-KR" altLang="en-US" sz="2000" dirty="0"/>
              <a:t>골드로 아이템과 더 강한 무기 구매 가능</a:t>
            </a:r>
            <a:endParaRPr lang="en-US" altLang="ko-KR" sz="2000" dirty="0"/>
          </a:p>
          <a:p>
            <a:r>
              <a:rPr lang="ko-KR" altLang="en-US" sz="2000" dirty="0"/>
              <a:t>몬스터 </a:t>
            </a:r>
            <a:r>
              <a:rPr lang="en-US" altLang="ko-KR" sz="2000" dirty="0"/>
              <a:t>: </a:t>
            </a:r>
            <a:r>
              <a:rPr lang="ko-KR" altLang="en-US" sz="2000" dirty="0"/>
              <a:t>일반 몬스터와 보스 몬스터 존재</a:t>
            </a:r>
            <a:endParaRPr lang="en-US" altLang="ko-KR" sz="2000" dirty="0"/>
          </a:p>
          <a:p>
            <a:r>
              <a:rPr lang="ko-KR" altLang="en-US" sz="2000" dirty="0"/>
              <a:t>상태 창 </a:t>
            </a:r>
            <a:r>
              <a:rPr lang="en-US" altLang="ko-KR" sz="2000" dirty="0"/>
              <a:t>: </a:t>
            </a:r>
            <a:r>
              <a:rPr lang="ko-KR" altLang="en-US" sz="2000" dirty="0"/>
              <a:t>가지고 있는 아이템 보여주고</a:t>
            </a:r>
            <a:r>
              <a:rPr lang="en-US" altLang="ko-KR" sz="2000" dirty="0"/>
              <a:t> </a:t>
            </a:r>
            <a:r>
              <a:rPr lang="ko-KR" altLang="en-US" sz="2000" dirty="0"/>
              <a:t>체력 등 여러 상태들을 시각적으로 표시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20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6B351-21B1-7C36-619B-981FA6EB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설계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6C874DFC-3AA6-D534-538B-4E57C5302EF7}"/>
              </a:ext>
            </a:extLst>
          </p:cNvPr>
          <p:cNvSpPr/>
          <p:nvPr/>
        </p:nvSpPr>
        <p:spPr>
          <a:xfrm>
            <a:off x="3551381" y="2144104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Game Manager</a:t>
            </a:r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36CB19EE-8121-4AF1-C9DD-F9EAED88CE83}"/>
              </a:ext>
            </a:extLst>
          </p:cNvPr>
          <p:cNvSpPr/>
          <p:nvPr/>
        </p:nvSpPr>
        <p:spPr>
          <a:xfrm>
            <a:off x="6024879" y="2142316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Pool Manager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71D722D6-9CE0-191E-BEB5-8F0079EB7E71}"/>
              </a:ext>
            </a:extLst>
          </p:cNvPr>
          <p:cNvSpPr/>
          <p:nvPr/>
        </p:nvSpPr>
        <p:spPr>
          <a:xfrm>
            <a:off x="1116676" y="2142317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Audio Manager</a:t>
            </a:r>
            <a:endParaRPr lang="ko-KR" altLang="en-US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DFC03FD0-9789-82C4-4BF2-606DF4C03550}"/>
              </a:ext>
            </a:extLst>
          </p:cNvPr>
          <p:cNvSpPr/>
          <p:nvPr/>
        </p:nvSpPr>
        <p:spPr>
          <a:xfrm>
            <a:off x="3551381" y="3307315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F97053CD-6D8A-0117-374C-0B0C6C7574F2}"/>
              </a:ext>
            </a:extLst>
          </p:cNvPr>
          <p:cNvSpPr/>
          <p:nvPr/>
        </p:nvSpPr>
        <p:spPr>
          <a:xfrm>
            <a:off x="6005482" y="3307315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Enemy - Boss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28859B47-BDEF-44DE-CC81-765B62030C43}"/>
              </a:ext>
            </a:extLst>
          </p:cNvPr>
          <p:cNvSpPr/>
          <p:nvPr/>
        </p:nvSpPr>
        <p:spPr>
          <a:xfrm>
            <a:off x="1097280" y="4157117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Weapon</a:t>
            </a:r>
            <a:endParaRPr lang="ko-KR" altLang="en-US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6B73C441-18A3-3E29-D941-4D73CCB92526}"/>
              </a:ext>
            </a:extLst>
          </p:cNvPr>
          <p:cNvSpPr/>
          <p:nvPr/>
        </p:nvSpPr>
        <p:spPr>
          <a:xfrm>
            <a:off x="1097280" y="3307315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F15A004-6A3C-2954-2665-D26EAE830BFE}"/>
              </a:ext>
            </a:extLst>
          </p:cNvPr>
          <p:cNvSpPr/>
          <p:nvPr/>
        </p:nvSpPr>
        <p:spPr>
          <a:xfrm>
            <a:off x="8459583" y="3307314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Missile</a:t>
            </a:r>
            <a:endParaRPr lang="ko-KR" altLang="en-US" dirty="0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0C3B00B5-360C-BB45-3202-09BF8FFA8D02}"/>
              </a:ext>
            </a:extLst>
          </p:cNvPr>
          <p:cNvSpPr/>
          <p:nvPr/>
        </p:nvSpPr>
        <p:spPr>
          <a:xfrm>
            <a:off x="3549534" y="4157118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Grenade</a:t>
            </a:r>
            <a:endParaRPr lang="ko-KR" altLang="en-US" dirty="0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8CF8D9C6-3582-3BA7-B84E-85ED1DCB0BA5}"/>
              </a:ext>
            </a:extLst>
          </p:cNvPr>
          <p:cNvSpPr/>
          <p:nvPr/>
        </p:nvSpPr>
        <p:spPr>
          <a:xfrm>
            <a:off x="8467434" y="4146896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 Map</a:t>
            </a:r>
            <a:endParaRPr lang="ko-KR" altLang="en-US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07D2E14-4EEF-F412-9593-35A825AA5993}"/>
              </a:ext>
            </a:extLst>
          </p:cNvPr>
          <p:cNvSpPr/>
          <p:nvPr/>
        </p:nvSpPr>
        <p:spPr>
          <a:xfrm>
            <a:off x="6001788" y="4146896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Follow</a:t>
            </a:r>
            <a:endParaRPr lang="ko-KR" altLang="en-US" dirty="0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6E9CB722-D9BA-FB28-178B-A626EDDB4926}"/>
              </a:ext>
            </a:extLst>
          </p:cNvPr>
          <p:cNvSpPr/>
          <p:nvPr/>
        </p:nvSpPr>
        <p:spPr>
          <a:xfrm>
            <a:off x="1097280" y="5006919"/>
            <a:ext cx="2225964" cy="6373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Bullet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8DF839-B62A-16B4-9A87-F90A3CD31B50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3342640" y="2460972"/>
            <a:ext cx="208741" cy="1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C7781E3-A7DA-67CD-7175-A2ABB449D2B4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777345" y="2460971"/>
            <a:ext cx="247534" cy="1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5CC880-CA56-2410-410D-CE13EC4C0DD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4664363" y="2781413"/>
            <a:ext cx="0" cy="525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9C5099-51EB-9AA4-1ADD-A1B50AFB3115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664363" y="2781413"/>
            <a:ext cx="2473497" cy="524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F3867E-F632-AE29-B17A-3564976868EE}"/>
              </a:ext>
            </a:extLst>
          </p:cNvPr>
          <p:cNvCxnSpPr>
            <a:cxnSpLocks/>
          </p:cNvCxnSpPr>
          <p:nvPr/>
        </p:nvCxnSpPr>
        <p:spPr>
          <a:xfrm flipH="1">
            <a:off x="8219900" y="3625968"/>
            <a:ext cx="247534" cy="1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D1419DE-4780-7F95-0B77-C89F5ED133C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184862" y="2781413"/>
            <a:ext cx="2479501" cy="519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0833503-7DE9-5265-59C8-1A77047AE5D9}"/>
              </a:ext>
            </a:extLst>
          </p:cNvPr>
          <p:cNvCxnSpPr>
            <a:cxnSpLocks/>
            <a:stCxn id="14" idx="0"/>
            <a:endCxn id="8" idx="2"/>
          </p:cNvCxnSpPr>
          <p:nvPr/>
        </p:nvCxnSpPr>
        <p:spPr>
          <a:xfrm flipV="1">
            <a:off x="4662516" y="3944624"/>
            <a:ext cx="1847" cy="212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7890FF2-3807-3CF6-17DB-3DF21A1CE34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599709" y="3936073"/>
            <a:ext cx="2515061" cy="2108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10FA22E-6D68-0D8B-059A-8E307C4BB703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664363" y="3944624"/>
            <a:ext cx="4935911" cy="20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FBE0882-1A79-2CA9-629D-ADD362F4F928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210262" y="3944624"/>
            <a:ext cx="2454101" cy="212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1A55A2-14F5-F2D2-3238-DA91DB03F0CD}"/>
              </a:ext>
            </a:extLst>
          </p:cNvPr>
          <p:cNvCxnSpPr>
            <a:cxnSpLocks/>
          </p:cNvCxnSpPr>
          <p:nvPr/>
        </p:nvCxnSpPr>
        <p:spPr>
          <a:xfrm flipV="1">
            <a:off x="2208415" y="4790967"/>
            <a:ext cx="1847" cy="212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0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241E-D7FE-EAFF-4202-0D35F329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98FDA-188C-2731-809D-1D0C2C322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Unity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en-US" altLang="ko-KR" dirty="0" err="1"/>
              <a:t>Goldmetal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Free Asset ‘</a:t>
            </a:r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액션 </a:t>
            </a:r>
            <a:r>
              <a:rPr lang="ko-KR" altLang="en-US" dirty="0" err="1"/>
              <a:t>에셋</a:t>
            </a:r>
            <a:r>
              <a:rPr lang="ko-KR" altLang="en-US" dirty="0"/>
              <a:t> 팩</a:t>
            </a:r>
            <a:r>
              <a:rPr lang="en-US" altLang="ko-KR" dirty="0"/>
              <a:t>’</a:t>
            </a:r>
            <a:r>
              <a:rPr lang="ko-KR" altLang="en-US" dirty="0"/>
              <a:t>을 사용하여 플레이어를 포함하여 무기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NPC, UI</a:t>
            </a:r>
            <a:r>
              <a:rPr lang="ko-KR" altLang="en-US" dirty="0"/>
              <a:t> 등등의 </a:t>
            </a:r>
            <a:r>
              <a:rPr lang="en-US" altLang="ko-KR" dirty="0"/>
              <a:t>Sprites</a:t>
            </a:r>
            <a:r>
              <a:rPr lang="ko-KR" altLang="en-US" dirty="0"/>
              <a:t>를 변형 및 사용함</a:t>
            </a:r>
            <a:r>
              <a:rPr lang="en-US" altLang="ko-KR" dirty="0"/>
              <a:t>.</a:t>
            </a:r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https://assetstore.unity.com/packages/3d/characters/quarter-view-3d-action-assets-pack-188720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Asset</a:t>
            </a:r>
            <a:r>
              <a:rPr lang="ko-KR" altLang="en-US" dirty="0"/>
              <a:t>을 사용한 이유 </a:t>
            </a:r>
            <a:r>
              <a:rPr lang="en-US" altLang="ko-KR" dirty="0"/>
              <a:t>: </a:t>
            </a:r>
            <a:r>
              <a:rPr lang="ko-KR" altLang="en-US" dirty="0"/>
              <a:t>플레이어</a:t>
            </a:r>
            <a:r>
              <a:rPr lang="en-US" altLang="ko-KR" dirty="0"/>
              <a:t>, NPC, 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아이템</a:t>
            </a:r>
            <a:r>
              <a:rPr lang="en-US" altLang="ko-KR" dirty="0"/>
              <a:t>, UI </a:t>
            </a:r>
            <a:r>
              <a:rPr lang="ko-KR" altLang="en-US" dirty="0"/>
              <a:t>등을 표현하기 적합하다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F7338A-C98E-D3E8-C64F-8B8A72C37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8" t="32862" r="37425" b="17710"/>
          <a:stretch/>
        </p:blipFill>
        <p:spPr>
          <a:xfrm>
            <a:off x="6823825" y="3584910"/>
            <a:ext cx="4331855" cy="2284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6477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6E4C-26C3-59BD-5099-C09A3DA1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Weapon 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98173-118A-B225-DDF5-A867E3B69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Unity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에서 </a:t>
            </a:r>
            <a:r>
              <a:rPr lang="en-US" altLang="ko-KR" dirty="0"/>
              <a:t>‘Blink’</a:t>
            </a:r>
            <a:r>
              <a:rPr lang="ko-KR" altLang="en-US" dirty="0"/>
              <a:t>의 </a:t>
            </a:r>
            <a:r>
              <a:rPr lang="en-US" altLang="ko-KR" dirty="0"/>
              <a:t>Free Asset ‘FREE - RPG Weapons’</a:t>
            </a:r>
            <a:r>
              <a:rPr lang="ko-KR" altLang="en-US" dirty="0"/>
              <a:t>을 사용하여 다양한 무기</a:t>
            </a:r>
            <a:r>
              <a:rPr lang="en-US" altLang="ko-KR" dirty="0"/>
              <a:t>sprites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https://assetstore.unity.com/packages/3d/props/weapons/free-</a:t>
            </a:r>
            <a:r>
              <a:rPr lang="ko-KR" altLang="en-US" sz="1400" dirty="0" err="1">
                <a:hlinkClick r:id="rId2"/>
              </a:rPr>
              <a:t>겧</a:t>
            </a:r>
            <a:r>
              <a:rPr lang="en-US" altLang="ko-KR" sz="1400" dirty="0">
                <a:hlinkClick r:id="rId2"/>
              </a:rPr>
              <a:t>-weapons-199738</a:t>
            </a:r>
            <a:r>
              <a:rPr lang="en-US" altLang="ko-KR" sz="1400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Asset</a:t>
            </a:r>
            <a:r>
              <a:rPr lang="ko-KR" altLang="en-US" dirty="0"/>
              <a:t>을 사용한 이유 </a:t>
            </a:r>
            <a:r>
              <a:rPr lang="en-US" altLang="ko-KR" dirty="0"/>
              <a:t>: </a:t>
            </a:r>
            <a:r>
              <a:rPr lang="ko-KR" altLang="en-US" dirty="0"/>
              <a:t>더 다양한 무기를 </a:t>
            </a:r>
            <a:endParaRPr lang="en-US" altLang="ko-KR" dirty="0"/>
          </a:p>
          <a:p>
            <a:r>
              <a:rPr lang="ko-KR" altLang="en-US" dirty="0"/>
              <a:t>사용하기 위함이다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23A15-8508-D2AF-0981-C1E2D7C9F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8" t="19167" r="37266" b="28471"/>
          <a:stretch/>
        </p:blipFill>
        <p:spPr>
          <a:xfrm>
            <a:off x="6012873" y="3409433"/>
            <a:ext cx="5142808" cy="2459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513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7250E-E14D-70D5-A413-8C01CCF3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Textures 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579D7-5E75-FA12-3E6D-DA8AE832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Unity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en-US" altLang="ko-KR" dirty="0" err="1"/>
              <a:t>Lumo</a:t>
            </a:r>
            <a:r>
              <a:rPr lang="en-US" altLang="ko-KR" dirty="0"/>
              <a:t>-Art 3D’</a:t>
            </a:r>
            <a:r>
              <a:rPr lang="ko-KR" altLang="en-US" dirty="0"/>
              <a:t>의 </a:t>
            </a:r>
            <a:r>
              <a:rPr lang="en-US" altLang="ko-KR" dirty="0"/>
              <a:t>Free Asset ‘FREE Stylized PBR Textures Pack’</a:t>
            </a:r>
            <a:r>
              <a:rPr lang="ko-KR" altLang="en-US" dirty="0"/>
              <a:t>을 사용하여 바닥 </a:t>
            </a:r>
            <a:r>
              <a:rPr lang="en-US" altLang="ko-KR" dirty="0"/>
              <a:t>Texture</a:t>
            </a:r>
            <a:r>
              <a:rPr lang="ko-KR" altLang="en-US" dirty="0"/>
              <a:t>를 꾸며준다</a:t>
            </a:r>
            <a:r>
              <a:rPr lang="en-US" altLang="ko-KR" dirty="0"/>
              <a:t>.</a:t>
            </a:r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https://assetstore.unity.com/packages/2d/textures-materials/free-stylized-pbr-textures-pack-111778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Asset</a:t>
            </a:r>
            <a:r>
              <a:rPr lang="ko-KR" altLang="en-US" dirty="0"/>
              <a:t>을 사용한 이유 </a:t>
            </a:r>
            <a:r>
              <a:rPr lang="en-US" altLang="ko-KR" dirty="0"/>
              <a:t>: </a:t>
            </a:r>
            <a:r>
              <a:rPr lang="ko-KR" altLang="en-US" dirty="0"/>
              <a:t>바닥을 표현 하기에 좋고</a:t>
            </a:r>
            <a:endParaRPr lang="en-US" altLang="ko-KR" dirty="0"/>
          </a:p>
          <a:p>
            <a:r>
              <a:rPr lang="ko-KR" altLang="en-US" dirty="0"/>
              <a:t>깔끔하다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0CB6B-2B32-0907-1219-02279F3F8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7" t="37172" r="37273" b="11112"/>
          <a:stretch/>
        </p:blipFill>
        <p:spPr>
          <a:xfrm>
            <a:off x="7119388" y="3632532"/>
            <a:ext cx="4036292" cy="223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855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6C947-892F-9648-0801-17BD708E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Sound(BGM) 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57458-7AB6-AE1A-77BE-DF352DB8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Unity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 </a:t>
            </a:r>
            <a:r>
              <a:rPr lang="en-US" altLang="ko-KR" dirty="0"/>
              <a:t>Store</a:t>
            </a:r>
            <a:r>
              <a:rPr lang="ko-KR" altLang="en-US" dirty="0"/>
              <a:t>에서 </a:t>
            </a:r>
            <a:r>
              <a:rPr lang="en-US" altLang="ko-KR" dirty="0"/>
              <a:t>‘escalonamusic.com’</a:t>
            </a:r>
            <a:r>
              <a:rPr lang="ko-KR" altLang="en-US" dirty="0"/>
              <a:t>의 </a:t>
            </a:r>
            <a:r>
              <a:rPr lang="en-US" altLang="ko-KR" dirty="0"/>
              <a:t>Free Asset ‘Action RPG Music Free’</a:t>
            </a:r>
            <a:r>
              <a:rPr lang="ko-KR" altLang="en-US" dirty="0"/>
              <a:t>을 사용하여 배경음악을 다채롭게 듣는다</a:t>
            </a:r>
            <a:r>
              <a:rPr lang="en-US" altLang="ko-KR" dirty="0"/>
              <a:t>.</a:t>
            </a:r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https://assetstore.unity.com/packages/audio/music/action-</a:t>
            </a:r>
            <a:r>
              <a:rPr lang="ko-KR" altLang="en-US" sz="1400" dirty="0" err="1">
                <a:hlinkClick r:id="rId2"/>
              </a:rPr>
              <a:t>겧</a:t>
            </a:r>
            <a:r>
              <a:rPr lang="en-US" altLang="ko-KR" sz="1400" dirty="0">
                <a:hlinkClick r:id="rId2"/>
              </a:rPr>
              <a:t>-music-free-85434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Asset</a:t>
            </a:r>
            <a:r>
              <a:rPr lang="ko-KR" altLang="en-US" dirty="0"/>
              <a:t>을 사용한 이유 </a:t>
            </a:r>
            <a:r>
              <a:rPr lang="en-US" altLang="ko-KR" dirty="0"/>
              <a:t>: RPG BGM</a:t>
            </a:r>
            <a:r>
              <a:rPr lang="ko-KR" altLang="en-US" dirty="0"/>
              <a:t>에 잘 어울리기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때문이다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471D5-F6EB-B284-14EB-3F8116955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9" t="26944" r="37188" b="20139"/>
          <a:stretch/>
        </p:blipFill>
        <p:spPr>
          <a:xfrm>
            <a:off x="6900519" y="3352800"/>
            <a:ext cx="4194202" cy="2516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67819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{959CEB55-9433-4A81-809A-DC3610FAEC5A}tf22712842_win32</Template>
  <TotalTime>5151</TotalTime>
  <Words>1160</Words>
  <Application>Microsoft Office PowerPoint</Application>
  <PresentationFormat>와이드스크린</PresentationFormat>
  <Paragraphs>162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맑은 고딕</vt:lpstr>
      <vt:lpstr>Calibri</vt:lpstr>
      <vt:lpstr>Franklin Gothic Book</vt:lpstr>
      <vt:lpstr>1_RetrospectVTI</vt:lpstr>
      <vt:lpstr>Human Adventure</vt:lpstr>
      <vt:lpstr>목차</vt:lpstr>
      <vt:lpstr>게임 개요</vt:lpstr>
      <vt:lpstr>세부 기획</vt:lpstr>
      <vt:lpstr>게임 설계</vt:lpstr>
      <vt:lpstr>Main Asset</vt:lpstr>
      <vt:lpstr>Weapon Asset</vt:lpstr>
      <vt:lpstr>Textures Asset</vt:lpstr>
      <vt:lpstr>Sound(BGM) Asset</vt:lpstr>
      <vt:lpstr>Sound(Effect) Asset</vt:lpstr>
      <vt:lpstr>Map</vt:lpstr>
      <vt:lpstr>Player</vt:lpstr>
      <vt:lpstr>Player</vt:lpstr>
      <vt:lpstr>Player</vt:lpstr>
      <vt:lpstr>Player</vt:lpstr>
      <vt:lpstr>Player</vt:lpstr>
      <vt:lpstr>Enemy</vt:lpstr>
      <vt:lpstr>Object Pooling</vt:lpstr>
      <vt:lpstr>Item</vt:lpstr>
      <vt:lpstr>Quest</vt:lpstr>
      <vt:lpstr>UI</vt:lpstr>
      <vt:lpstr>UI</vt:lpstr>
      <vt:lpstr>UI</vt:lpstr>
      <vt:lpstr>UI</vt:lpstr>
      <vt:lpstr>Sound</vt:lpstr>
      <vt:lpstr>프로젝트(Ver.1) 후기</vt:lpstr>
      <vt:lpstr>프로젝트(Ver.2)에 추가 할 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Lorem Ipsum</dc:title>
  <dc:creator>김인태</dc:creator>
  <cp:lastModifiedBy>김인태</cp:lastModifiedBy>
  <cp:revision>30</cp:revision>
  <dcterms:created xsi:type="dcterms:W3CDTF">2023-10-12T05:25:13Z</dcterms:created>
  <dcterms:modified xsi:type="dcterms:W3CDTF">2023-11-21T06:56:17Z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